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16" r:id="rId3"/>
    <p:sldId id="315" r:id="rId4"/>
    <p:sldId id="317" r:id="rId5"/>
    <p:sldId id="318" r:id="rId6"/>
    <p:sldId id="319" r:id="rId7"/>
    <p:sldId id="320" r:id="rId8"/>
    <p:sldId id="374" r:id="rId9"/>
    <p:sldId id="327" r:id="rId10"/>
    <p:sldId id="328" r:id="rId11"/>
    <p:sldId id="329" r:id="rId12"/>
    <p:sldId id="330" r:id="rId13"/>
    <p:sldId id="331" r:id="rId14"/>
    <p:sldId id="375" r:id="rId15"/>
    <p:sldId id="332" r:id="rId16"/>
    <p:sldId id="336" r:id="rId17"/>
    <p:sldId id="337" r:id="rId18"/>
    <p:sldId id="335" r:id="rId19"/>
    <p:sldId id="334" r:id="rId20"/>
    <p:sldId id="338" r:id="rId21"/>
    <p:sldId id="339" r:id="rId22"/>
    <p:sldId id="340" r:id="rId23"/>
    <p:sldId id="367" r:id="rId24"/>
    <p:sldId id="368" r:id="rId25"/>
    <p:sldId id="369" r:id="rId26"/>
    <p:sldId id="370" r:id="rId27"/>
    <p:sldId id="371" r:id="rId28"/>
    <p:sldId id="372" r:id="rId29"/>
    <p:sldId id="373" r:id="rId30"/>
    <p:sldId id="31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67"/>
    <p:restoredTop sz="94674"/>
  </p:normalViewPr>
  <p:slideViewPr>
    <p:cSldViewPr snapToGrid="0" snapToObjects="1">
      <p:cViewPr varScale="1">
        <p:scale>
          <a:sx n="156" d="100"/>
          <a:sy n="156" d="100"/>
        </p:scale>
        <p:origin x="10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1.svg>
</file>

<file path=ppt/media/image12.png>
</file>

<file path=ppt/media/image120.png>
</file>

<file path=ppt/media/image13.svg>
</file>

<file path=ppt/media/image15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29.tiff>
</file>

<file path=ppt/media/image4.png>
</file>

<file path=ppt/media/image49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8199-BD52-6540-8578-78454D1F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4FFCB-DD40-9742-9A79-B6971A57E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1A4D-A8AA-FA44-804A-AF4925E7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DA97-28FF-D940-A9F1-90A74D56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643DA-2451-CE4A-A814-390B62D5D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1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47C7-860A-4449-8E33-DF4840F4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728D8-6604-0E4D-AE10-2DFDC230C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9D454-9F64-8D48-83AA-23744C0D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B4213-817C-B54F-9BBE-FF6E9E5F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CD65-7D09-F943-A4C0-24BE276C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7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A2F485-9C12-2F49-A540-A5F741058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79F51E-0F0A-A049-B2C4-4909D77A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6A8D-B6BB-BF44-8796-1082BCB8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78FD4-A300-7745-94F1-DD815590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9B389-FAC1-3649-B7FC-C25209BE4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21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AB8F-66BA-F741-BA6F-F3519158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E3CE-0E74-6641-828E-E45F2701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4F82-849E-9748-9A66-D8D22CD7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9713A-5956-7A41-A0F0-9E5127455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90136-8AB8-6948-97F4-2815652B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763C-A08B-7C4F-81A3-CB6703EBD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F1057-BCB4-2E42-93B1-23BFC8DAE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7749E-4BE0-1543-93EE-16ADCCE6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2A2B-8052-2443-9AB9-49EDFD5DB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917FA-CAD8-8744-A095-D66AF189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21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686A-1173-0B45-8A1B-089F1253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5F15-F658-A345-8DC7-D4071F361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CE82F-D852-DD47-9BD4-D8823EE52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BB9A3-3DA3-C642-8766-A78F0999C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AE1E0-16C6-0147-B3C1-F016CB67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E5BC6-1C90-EA48-A6C3-A2AB9828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9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D4D37-3226-9747-941E-AB07DF02F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1E94-B674-AC47-B33F-83B096182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D320F-74DC-0A4E-A46B-897C9AA7B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097A-69C5-A148-922C-EC88B5DA5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ADE77-2538-654F-A84E-414E7FF33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DCB2E-E297-8341-BC7C-0AE96F9E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B8D9D-D604-9C4E-9619-C9691200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1A691-E817-2048-982A-4F3930CA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9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E53D-6A08-5449-B0D7-6DDF6D23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CD264-2F88-574C-92DF-20414AE5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FBA9E-2217-9B44-909F-47B4477F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25990A-607B-A548-97F5-A0020ECB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2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CF2969-7FAE-AE47-8D88-BA189CBA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0E62D-6877-984B-BD37-DF2C6DB5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C88AF-953A-3945-AACB-C7DAA39C6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0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0F831-963E-2D4C-BD56-E60B508C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C3956-85B9-6E48-A939-C569F5C11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58887-F704-E84E-BA83-806411A7F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9EFD-AECF-F743-8CFD-872D68C9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13167-1D5A-8A48-AFE4-1C28584E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54B09-5282-A444-9100-37CAA6E5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6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FF95C-AA5F-0942-B121-D8ABA9DE8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3BE0BF-166E-4E4F-AFBD-17CC7D47F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0DD65-1607-1C40-93BF-E6B338C51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49FFE-B55C-884E-84C9-B1803F97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0D28-EFE2-D144-BF59-3F66DD5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58F7B-0C3A-3F40-9159-2A181A0C9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4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D3D511-07CB-3140-A534-0705405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16D72-5657-7047-80D6-0C1EB97E7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0C07E-9241-5746-91C6-1A11205A6C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D524F-7CF6-034B-BD59-CBA1E24DA43A}" type="datetimeFigureOut">
              <a:rPr lang="en-US" smtClean="0"/>
              <a:t>3/9/20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BFD07-9CA2-5544-9E7A-4482058DE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15AFC-CF26-6E4E-B973-39FDB5A86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C57D-271E-054E-BE8D-109D1F303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2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E7B81-36B4-434E-AEE4-2CB449213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0720"/>
            <a:ext cx="9144000" cy="2387600"/>
          </a:xfrm>
        </p:spPr>
        <p:txBody>
          <a:bodyPr/>
          <a:lstStyle/>
          <a:p>
            <a:r>
              <a:rPr lang="en-US" dirty="0"/>
              <a:t>CSE 477: Introduction to Computer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EDC08-8A7F-4949-885E-4E85B2175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6723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Lecture – 6</a:t>
            </a:r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dirty="0"/>
              <a:t>Course Teacher: Dr. Md Sadek Ferdous</a:t>
            </a:r>
          </a:p>
          <a:p>
            <a:pPr algn="r"/>
            <a:r>
              <a:rPr lang="en-US" dirty="0"/>
              <a:t>Assistant Professor, CSE, SUST</a:t>
            </a:r>
          </a:p>
          <a:p>
            <a:pPr algn="r"/>
            <a:r>
              <a:rPr lang="en-US" dirty="0"/>
              <a:t>E-mail: </a:t>
            </a:r>
            <a:r>
              <a:rPr lang="en-US" dirty="0" err="1"/>
              <a:t>ripul.bd@gmail.com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41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cipher: Substitution cipher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A substitution cipher can be generalised in the following way: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26</m:t>
                    </m:r>
                  </m:oMath>
                </a14:m>
                <a:endParaRPr lang="en-GB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 26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For Caesar cipher,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endParaRPr lang="en-GB" dirty="0"/>
              </a:p>
              <a:p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dirty="0"/>
                  <a:t> can be any value, however it is very easy to attack the system by brute forcing different values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GB" dirty="0"/>
                  <a:t> until a meaningful message is found</a:t>
                </a:r>
              </a:p>
              <a:p>
                <a:r>
                  <a:rPr lang="en-GB" dirty="0"/>
                  <a:t>We can generalise this cipher so that each letter can have an arbitrary substitution, so long as all the substitutions are unique</a:t>
                </a:r>
              </a:p>
              <a:p>
                <a:r>
                  <a:rPr lang="en-GB" dirty="0"/>
                  <a:t>This approach greatly increases the key space; hence, increasing the security of the cryptosystem </a:t>
                </a:r>
              </a:p>
              <a:p>
                <a:r>
                  <a:rPr lang="en-GB" dirty="0"/>
                  <a:t>For example, with English plaintexts, there are 26! possible substitution ciphers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26!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≈4.03×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26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such ciphers!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  <a:blipFill>
                <a:blip r:embed="rId2"/>
                <a:stretch>
                  <a:fillRect l="-844" t="-34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358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cipher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2029"/>
          </a:xfrm>
        </p:spPr>
        <p:txBody>
          <a:bodyPr>
            <a:normAutofit/>
          </a:bodyPr>
          <a:lstStyle/>
          <a:p>
            <a:r>
              <a:rPr lang="en-GB" dirty="0"/>
              <a:t>Even with this huge key space, a substitution cipher can be easily broken</a:t>
            </a:r>
          </a:p>
          <a:p>
            <a:r>
              <a:rPr lang="en-GB" dirty="0"/>
              <a:t>This is because letters in a natural language, like English, are not uniformly distributed</a:t>
            </a:r>
          </a:p>
          <a:p>
            <a:r>
              <a:rPr lang="en-GB" dirty="0"/>
              <a:t>Knowledge of letter frequencies, including pairs and triples can be used in cryptologic attacks against substitution ciphers</a:t>
            </a:r>
          </a:p>
          <a:p>
            <a:r>
              <a:rPr lang="en-GB" dirty="0"/>
              <a:t>For example, in English text, the letter “E” occurring just over 12% of the time, and “T” occurring less than 10% of the time</a:t>
            </a:r>
          </a:p>
          <a:p>
            <a:r>
              <a:rPr lang="en-GB" dirty="0"/>
              <a:t>The most frequently occurring character in a ciphertext created from English substitution cipher probably corresponds to the letter E and so 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370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cipher attack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E6867A-AAA3-1848-90B2-DE4518834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106" y="2085654"/>
            <a:ext cx="8895606" cy="368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17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Polygraphic substitution cipher</a:t>
            </a:r>
            <a:r>
              <a:rPr lang="en-GB" b="1" i="1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A plaintext could be partitioned into strings of two letters each, that is, divided into </a:t>
                </a:r>
                <a:r>
                  <a:rPr lang="en-GB" b="1" i="1" dirty="0" err="1"/>
                  <a:t>digrams</a:t>
                </a:r>
                <a:r>
                  <a:rPr lang="en-GB" dirty="0"/>
                  <a:t>, and each </a:t>
                </a:r>
                <a:r>
                  <a:rPr lang="en-GB" dirty="0" err="1"/>
                  <a:t>digram</a:t>
                </a:r>
                <a:r>
                  <a:rPr lang="en-GB" dirty="0"/>
                  <a:t> substituted with a different and unique other </a:t>
                </a:r>
                <a:r>
                  <a:rPr lang="en-GB" dirty="0" err="1"/>
                  <a:t>digram</a:t>
                </a:r>
                <a:r>
                  <a:rPr lang="en-GB" dirty="0"/>
                  <a:t> to create the ciphertext</a:t>
                </a:r>
              </a:p>
              <a:p>
                <a:r>
                  <a:rPr lang="en-GB" dirty="0"/>
                  <a:t>Since there 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26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=676</m:t>
                    </m:r>
                  </m:oMath>
                </a14:m>
                <a:r>
                  <a:rPr lang="en-GB" dirty="0"/>
                  <a:t> possible English </a:t>
                </a:r>
                <a:r>
                  <a:rPr lang="en-GB" dirty="0" err="1"/>
                  <a:t>digrams</a:t>
                </a:r>
                <a:r>
                  <a:rPr lang="en-GB" dirty="0"/>
                  <a:t>, there are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676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!</m:t>
                    </m:r>
                  </m:oMath>
                </a14:m>
                <a:r>
                  <a:rPr lang="en-GB" b="0" dirty="0"/>
                  <a:t> possible key space</a:t>
                </a:r>
              </a:p>
              <a:p>
                <a:pPr lvl="1"/>
                <a:r>
                  <a:rPr lang="en-GB" dirty="0"/>
                  <a:t>This is a huge key space improvement!</a:t>
                </a:r>
              </a:p>
              <a:p>
                <a:r>
                  <a:rPr lang="en-GB" dirty="0"/>
                  <a:t>The problem with such keys, however, is that they are long</a:t>
                </a:r>
              </a:p>
              <a:p>
                <a:pPr lvl="1"/>
                <a:r>
                  <a:rPr lang="en-GB" dirty="0"/>
                  <a:t>specifying an arbitrary </a:t>
                </a:r>
                <a:r>
                  <a:rPr lang="en-GB" dirty="0" err="1"/>
                  <a:t>digram</a:t>
                </a:r>
                <a:r>
                  <a:rPr lang="en-GB" dirty="0"/>
                  <a:t> substitution key requires that we write down the substitutions for all 676 </a:t>
                </a:r>
                <a:r>
                  <a:rPr lang="en-GB" dirty="0" err="1"/>
                  <a:t>digram</a:t>
                </a:r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  <a:blipFill>
                <a:blip r:embed="rId2"/>
                <a:stretch>
                  <a:fillRect l="-965" t="-2368" r="-60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9252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Polygraphic substitution cipher</a:t>
            </a:r>
            <a:r>
              <a:rPr lang="en-GB" b="1" i="1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2029"/>
          </a:xfrm>
        </p:spPr>
        <p:txBody>
          <a:bodyPr>
            <a:normAutofit/>
          </a:bodyPr>
          <a:lstStyle/>
          <a:p>
            <a:r>
              <a:rPr lang="en-GB" dirty="0"/>
              <a:t>One easy way to express a </a:t>
            </a:r>
            <a:r>
              <a:rPr lang="en-GB" dirty="0" err="1"/>
              <a:t>digram</a:t>
            </a:r>
            <a:r>
              <a:rPr lang="en-GB" dirty="0"/>
              <a:t> substitution is using a two-dimensional table</a:t>
            </a:r>
          </a:p>
          <a:p>
            <a:r>
              <a:rPr lang="en-GB" dirty="0"/>
              <a:t>In such a table, the first letter in a pair would specify a row, the second letter in a pair would specify a column, and each entry would be the unique two-letter substitution to use for this pair. </a:t>
            </a:r>
          </a:p>
          <a:p>
            <a:r>
              <a:rPr lang="en-GB" dirty="0"/>
              <a:t>Such a specification is called a </a:t>
            </a:r>
            <a:r>
              <a:rPr lang="en-GB" b="1" i="1" dirty="0"/>
              <a:t>substitution box </a:t>
            </a:r>
            <a:r>
              <a:rPr lang="en-GB" dirty="0"/>
              <a:t>or </a:t>
            </a:r>
            <a:r>
              <a:rPr lang="en-GB" b="1" i="1" dirty="0"/>
              <a:t>S-box</a:t>
            </a:r>
          </a:p>
          <a:p>
            <a:r>
              <a:rPr lang="en-GB" dirty="0"/>
              <a:t>This approach can be extended for binary values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1128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Polygraphic substitution cipher</a:t>
            </a:r>
            <a:r>
              <a:rPr lang="en-GB" b="1" i="1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2029"/>
          </a:xfrm>
        </p:spPr>
        <p:txBody>
          <a:bodyPr>
            <a:normAutofit/>
          </a:bodyPr>
          <a:lstStyle/>
          <a:p>
            <a:r>
              <a:rPr lang="en-GB" dirty="0"/>
              <a:t>This approach can be extended for binary values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1A9548-CF41-904C-9FE1-EFCE3DAB4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153" y="2598914"/>
            <a:ext cx="8682967" cy="328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40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cipher: </a:t>
            </a:r>
            <a:r>
              <a:rPr lang="en-GB" dirty="0" err="1"/>
              <a:t>Vigenère</a:t>
            </a:r>
            <a:r>
              <a:rPr lang="en-GB" dirty="0"/>
              <a:t> cipher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It applies to blocks of length </a:t>
                </a:r>
                <a:r>
                  <a:rPr lang="en-GB" i="1" dirty="0"/>
                  <a:t>m</a:t>
                </a:r>
              </a:p>
              <a:p>
                <a:r>
                  <a:rPr lang="en-GB" dirty="0"/>
                  <a:t>A key in this cryptosystem is a sequence of </a:t>
                </a:r>
                <a:r>
                  <a:rPr lang="en-GB" i="1" dirty="0"/>
                  <a:t>m </a:t>
                </a:r>
                <a:r>
                  <a:rPr lang="en-GB" dirty="0"/>
                  <a:t>shift amounts,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using the modulo of the alphabet size (26 for English)</a:t>
                </a:r>
              </a:p>
              <a:p>
                <a:r>
                  <a:rPr lang="en-GB" dirty="0"/>
                  <a:t>Given a block of </a:t>
                </a:r>
                <a:r>
                  <a:rPr lang="en-GB" i="1" dirty="0"/>
                  <a:t>m </a:t>
                </a:r>
                <a:r>
                  <a:rPr lang="en-GB" dirty="0"/>
                  <a:t>characters of plaintext, we encrypt the block by cyclically shifting the first character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GB" dirty="0"/>
                  <a:t>, the second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dirty="0"/>
                  <a:t>, the third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GB" dirty="0"/>
                  <a:t>, and so on</a:t>
                </a:r>
              </a:p>
              <a:p>
                <a:r>
                  <a:rPr lang="en-GB" dirty="0"/>
                  <a:t>Thus, there are potentially </a:t>
                </a:r>
                <a:r>
                  <a:rPr lang="en-GB" i="1" dirty="0"/>
                  <a:t>m </a:t>
                </a:r>
                <a:r>
                  <a:rPr lang="en-GB" dirty="0"/>
                  <a:t>different substitutions for any given letter in the plaintext (depending on where in the plaintext the letter appears)</a:t>
                </a:r>
              </a:p>
              <a:p>
                <a:r>
                  <a:rPr lang="en-GB" dirty="0"/>
                  <a:t>Decryption is done by performing the reverse shifts on each block of </a:t>
                </a:r>
                <a:r>
                  <a:rPr lang="en-GB" i="1" dirty="0"/>
                  <a:t>m </a:t>
                </a:r>
                <a:r>
                  <a:rPr lang="en-GB" dirty="0"/>
                  <a:t>characters in the ciphertext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  <a:blipFill>
                <a:blip r:embed="rId2"/>
                <a:stretch>
                  <a:fillRect l="-965" t="-2368" r="-724" b="-315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1130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Vigenère</a:t>
            </a:r>
            <a:r>
              <a:rPr lang="en-GB" dirty="0"/>
              <a:t> cipher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EDEEF7-29E3-B74B-8341-D196FF2B7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244"/>
          <a:stretch/>
        </p:blipFill>
        <p:spPr>
          <a:xfrm>
            <a:off x="3353850" y="1438382"/>
            <a:ext cx="5299364" cy="51268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2F9495-F7D4-864C-8F86-996A42A0700B}"/>
              </a:ext>
            </a:extLst>
          </p:cNvPr>
          <p:cNvSpPr/>
          <p:nvPr/>
        </p:nvSpPr>
        <p:spPr>
          <a:xfrm>
            <a:off x="8653214" y="5310002"/>
            <a:ext cx="33538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URWPalladioL"/>
              </a:rPr>
              <a:t>Unfortunately, it can be easily broken using statistical techniques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084178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One-Time Pads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There is one type of substitution cipher that is absolutely unbreakable</a:t>
                </a:r>
              </a:p>
              <a:p>
                <a:r>
                  <a:rPr lang="en-GB" dirty="0"/>
                  <a:t>The one-time pad was invented in 1917 by Joseph Mauborgne and Gilbert </a:t>
                </a:r>
                <a:r>
                  <a:rPr lang="en-GB" dirty="0" err="1"/>
                  <a:t>Vernam</a:t>
                </a:r>
                <a:endParaRPr lang="en-GB" dirty="0"/>
              </a:p>
              <a:p>
                <a:r>
                  <a:rPr lang="en-GB" dirty="0"/>
                  <a:t>We use a block of shift keys,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to encrypt a plaintext, M, of length n, with each shift key being chosen uniformly at random</a:t>
                </a:r>
              </a:p>
              <a:p>
                <a:r>
                  <a:rPr lang="en-GB" dirty="0"/>
                  <a:t>Since each shift is random, every ciphertext is equally likely for any plaintext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32029"/>
              </a:xfrm>
              <a:blipFill>
                <a:blip r:embed="rId2"/>
                <a:stretch>
                  <a:fillRect l="-965" t="-2368" r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3992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One-Time Pads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51886"/>
          </a:xfrm>
        </p:spPr>
        <p:txBody>
          <a:bodyPr>
            <a:normAutofit/>
          </a:bodyPr>
          <a:lstStyle/>
          <a:p>
            <a:r>
              <a:rPr lang="en-GB" dirty="0"/>
              <a:t>In spite of their perfect security, one-time pads have some weaknesses</a:t>
            </a:r>
          </a:p>
          <a:p>
            <a:r>
              <a:rPr lang="en-GB" dirty="0"/>
              <a:t>The key has to be as long as the plaintext</a:t>
            </a:r>
          </a:p>
          <a:p>
            <a:r>
              <a:rPr lang="en-GB" dirty="0"/>
              <a:t>Keys can never be reused</a:t>
            </a:r>
          </a:p>
          <a:p>
            <a:pPr lvl="1"/>
            <a:r>
              <a:rPr lang="en-GB" dirty="0"/>
              <a:t>Repeated use of one-time pads allowed the U.S. to break some of the communications of Soviet spies during the Cold War</a:t>
            </a:r>
          </a:p>
        </p:txBody>
      </p:sp>
    </p:spTree>
    <p:extLst>
      <p:ext uri="{BB962C8B-B14F-4D97-AF65-F5344CB8AC3E}">
        <p14:creationId xmlns:p14="http://schemas.microsoft.com/office/powerpoint/2010/main" val="2284807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Crypto primitives</a:t>
            </a:r>
          </a:p>
          <a:p>
            <a:r>
              <a:rPr lang="en-US" dirty="0"/>
              <a:t>Classis crypto systems</a:t>
            </a:r>
          </a:p>
          <a:p>
            <a:r>
              <a:rPr lang="en-US"/>
              <a:t>Block cipher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60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Classic cipher – Hill cipher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451886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GB" dirty="0"/>
                  <a:t>Hill cipher takes a block of </a:t>
                </a:r>
                <a:r>
                  <a:rPr lang="en-GB" i="1" dirty="0"/>
                  <a:t>m </a:t>
                </a:r>
                <a:r>
                  <a:rPr lang="en-GB" dirty="0"/>
                  <a:t>letters, each interpreted as a number from 0 to 25, and interprets this block as a vector of length </a:t>
                </a:r>
                <a:r>
                  <a:rPr lang="en-GB" i="1" dirty="0"/>
                  <a:t>m</a:t>
                </a:r>
              </a:p>
              <a:p>
                <a:pPr>
                  <a:lnSpc>
                    <a:spcPct val="220000"/>
                  </a:lnSpc>
                </a:pPr>
                <a:r>
                  <a:rPr lang="en-GB" dirty="0"/>
                  <a:t>Thus, if </a:t>
                </a:r>
                <a:r>
                  <a:rPr lang="en-GB" i="1" dirty="0"/>
                  <a:t>m </a:t>
                </a:r>
                <a:r>
                  <a:rPr lang="en-GB" dirty="0"/>
                  <a:t>= 3 and a block is the string “CAT,” then we would represent this</a:t>
                </a:r>
              </a:p>
              <a:p>
                <a:r>
                  <a:rPr lang="en-GB" dirty="0"/>
                  <a:t>block as the vector: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["/>
                            <m:endChr m:val=""/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19</m:t>
                                  </m:r>
                                </m:e>
                              </m:mr>
                            </m:m>
                          </m:e>
                        </m:d>
                      </m:e>
                    </m:d>
                  </m:oMath>
                </a14:m>
                <a:endParaRPr lang="en-GB" b="0" dirty="0"/>
              </a:p>
              <a:p>
                <a:r>
                  <a:rPr lang="en-GB" dirty="0"/>
                  <a:t>The cipher uses an </a:t>
                </a:r>
                <a:r>
                  <a:rPr lang="en-GB" i="1" dirty="0"/>
                  <a:t>m </a:t>
                </a:r>
                <a:r>
                  <a:rPr lang="en-GB" dirty="0"/>
                  <a:t>× </a:t>
                </a:r>
                <a:r>
                  <a:rPr lang="en-GB" i="1" dirty="0"/>
                  <a:t>m </a:t>
                </a:r>
                <a:r>
                  <a:rPr lang="en-GB" dirty="0"/>
                  <a:t>random matrix, </a:t>
                </a:r>
                <a:r>
                  <a:rPr lang="en-GB" i="1" dirty="0"/>
                  <a:t>K</a:t>
                </a:r>
                <a:r>
                  <a:rPr lang="en-GB" dirty="0"/>
                  <a:t>, as the key, provided that </a:t>
                </a:r>
                <a:r>
                  <a:rPr lang="en-GB" i="1" dirty="0"/>
                  <a:t>K </a:t>
                </a:r>
                <a:r>
                  <a:rPr lang="en-GB" dirty="0"/>
                  <a:t>is invertible when we perform all arithmetic modulo 26</a:t>
                </a:r>
              </a:p>
              <a:p>
                <a:r>
                  <a:rPr lang="en-GB" dirty="0"/>
                  <a:t>The ciphertext vector,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r>
                  <a:rPr lang="en-GB" dirty="0"/>
                  <a:t>, for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GB" dirty="0"/>
                  <a:t>, is determined by the matrix equation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GB" dirty="0"/>
                  <a:t>, . denotes matric multiplication with all arithmetic is done modulo 26</a:t>
                </a:r>
              </a:p>
              <a:p>
                <a:r>
                  <a:rPr lang="en-GB" dirty="0"/>
                  <a:t>The decryption is done this way: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endParaRPr lang="en-GB" dirty="0"/>
              </a:p>
              <a:p>
                <a:r>
                  <a:rPr lang="en-GB" dirty="0"/>
                  <a:t>This holds, because: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.</m:t>
                        </m:r>
                        <m:acc>
                          <m:accPr>
                            <m:chr m:val="⃗"/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).</m:t>
                    </m:r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b="0" i="0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⃗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⃗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451886"/>
              </a:xfrm>
              <a:blipFill>
                <a:blip r:embed="rId2"/>
                <a:stretch>
                  <a:fillRect l="-603" t="-30286" r="-1086" b="-3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952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Block cipher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451886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In a block cipher: </a:t>
                </a:r>
              </a:p>
              <a:p>
                <a:pPr lvl="1"/>
                <a:r>
                  <a:rPr lang="en-GB" dirty="0"/>
                  <a:t>Plaintext and ciphertext have fixed length b (e.g., 128 bits)</a:t>
                </a:r>
              </a:p>
              <a:p>
                <a:pPr lvl="1"/>
                <a:r>
                  <a:rPr lang="en-GB" dirty="0"/>
                  <a:t>A plaintext of length n is partitioned into a sequence of m blocks, P[0], …, P[m-1], where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𝑏𝑚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</m:oMath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r>
                  <a:rPr lang="en-GB" dirty="0"/>
                  <a:t>Each message is divided into a sequence of blocks and encrypted or decrypted in terms of its blocks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451886"/>
              </a:xfrm>
              <a:blipFill>
                <a:blip r:embed="rId2"/>
                <a:stretch>
                  <a:fillRect l="-965" t="-2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D6923D8-72A7-B94D-81B8-FF6EC490D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965" y="4364689"/>
            <a:ext cx="8242871" cy="204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09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Padding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73956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Block ciphers require the length n of the plaintext to be a multiple of the block size b</a:t>
            </a:r>
          </a:p>
          <a:p>
            <a:r>
              <a:rPr lang="en-GB" dirty="0"/>
              <a:t>Padding the last block needs to be unambiguous (cannot just add zeroes)</a:t>
            </a:r>
          </a:p>
          <a:p>
            <a:r>
              <a:rPr lang="en-GB" dirty="0"/>
              <a:t>When the block size and plaintext length are a multiple of 8, a common padding method (PKCS5) is a sequence of identical bytes, each indicating the length (in bytes) of the padding</a:t>
            </a:r>
          </a:p>
          <a:p>
            <a:r>
              <a:rPr lang="en-GB" dirty="0"/>
              <a:t>Example for b = 128 (16 bytes)</a:t>
            </a:r>
          </a:p>
          <a:p>
            <a:pPr lvl="1"/>
            <a:r>
              <a:rPr lang="en-GB" dirty="0"/>
              <a:t>Plaintext: “Roberto” (7 bytes)</a:t>
            </a:r>
          </a:p>
          <a:p>
            <a:pPr lvl="1"/>
            <a:r>
              <a:rPr lang="en-GB" dirty="0"/>
              <a:t>Padded plaintext: “Roberto999999999” (16 bytes), where 9 denotes the number and not the character</a:t>
            </a:r>
          </a:p>
          <a:p>
            <a:r>
              <a:rPr lang="en-GB" dirty="0"/>
              <a:t>We need to always pad the last block, which may consist only of padding</a:t>
            </a:r>
          </a:p>
          <a:p>
            <a:pPr lvl="1"/>
            <a:r>
              <a:rPr lang="en-GB" dirty="0"/>
              <a:t>To remove any ambiguity if the message has a padding or not!</a:t>
            </a:r>
          </a:p>
        </p:txBody>
      </p:sp>
    </p:spTree>
    <p:extLst>
      <p:ext uri="{BB962C8B-B14F-4D97-AF65-F5344CB8AC3E}">
        <p14:creationId xmlns:p14="http://schemas.microsoft.com/office/powerpoint/2010/main" val="632701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Modes of operation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422276" cy="4770386"/>
          </a:xfrm>
        </p:spPr>
        <p:txBody>
          <a:bodyPr>
            <a:normAutofit/>
          </a:bodyPr>
          <a:lstStyle/>
          <a:p>
            <a:r>
              <a:rPr lang="en-GB" dirty="0"/>
              <a:t>There are several ways to use a </a:t>
            </a:r>
            <a:r>
              <a:rPr lang="en-GB" b="1" i="1" dirty="0"/>
              <a:t>block cipher</a:t>
            </a:r>
            <a:r>
              <a:rPr lang="en-GB" dirty="0"/>
              <a:t>, such as AES, that operate on fixed-length blocks</a:t>
            </a:r>
          </a:p>
          <a:p>
            <a:r>
              <a:rPr lang="en-GB" dirty="0"/>
              <a:t>The different ways such an encryption algorithm can be used are known as its </a:t>
            </a:r>
            <a:r>
              <a:rPr lang="en-GB" b="1" i="1" dirty="0"/>
              <a:t>modes of operation</a:t>
            </a:r>
          </a:p>
          <a:p>
            <a:r>
              <a:rPr lang="en-GB" dirty="0"/>
              <a:t>Four modes of operation:</a:t>
            </a:r>
          </a:p>
          <a:p>
            <a:pPr lvl="1"/>
            <a:r>
              <a:rPr lang="en-GB" dirty="0"/>
              <a:t>Electronic Codebook (ECB) Mode </a:t>
            </a:r>
          </a:p>
          <a:p>
            <a:pPr lvl="1"/>
            <a:r>
              <a:rPr lang="en-GB" dirty="0"/>
              <a:t>Cipher-Block Chaining (CBC) Mode </a:t>
            </a:r>
          </a:p>
          <a:p>
            <a:pPr lvl="1"/>
            <a:r>
              <a:rPr lang="en-GB" dirty="0"/>
              <a:t>Cipher Feedback (CFB) Mode </a:t>
            </a:r>
          </a:p>
          <a:p>
            <a:pPr lvl="1"/>
            <a:r>
              <a:rPr lang="en-GB" dirty="0"/>
              <a:t>Output Feedback (OFB) Mode </a:t>
            </a:r>
          </a:p>
        </p:txBody>
      </p:sp>
    </p:spTree>
    <p:extLst>
      <p:ext uri="{BB962C8B-B14F-4D97-AF65-F5344CB8AC3E}">
        <p14:creationId xmlns:p14="http://schemas.microsoft.com/office/powerpoint/2010/main" val="1728233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Electronic Codebook (ECB) Mode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422276" cy="4770386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This is the simplest mode</a:t>
                </a:r>
              </a:p>
              <a:p>
                <a:r>
                  <a:rPr lang="en-GB" dirty="0"/>
                  <a:t>In this mode, the encrypting of the block, </a:t>
                </a:r>
                <a:r>
                  <a:rPr lang="en-GB" i="1" dirty="0"/>
                  <a:t>B</a:t>
                </a:r>
                <a:r>
                  <a:rPr lang="en-GB" i="1" baseline="-25000" dirty="0"/>
                  <a:t>i</a:t>
                </a:r>
                <a:r>
                  <a:rPr lang="en-GB" dirty="0"/>
                  <a:t> is carried out according to the following formula: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Likewise, the decryption is done using the following formula: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422276" cy="4770386"/>
              </a:xfrm>
              <a:blipFill>
                <a:blip r:embed="rId2"/>
                <a:stretch>
                  <a:fillRect l="-973" t="-2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85057B95-79D9-5944-9A37-AEEA60E45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4254063"/>
            <a:ext cx="5715000" cy="22987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3EA9B03-569C-9E44-BFA5-EDB20E1C42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8041" y="4210816"/>
            <a:ext cx="5715000" cy="2298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70E0AD-8A07-A244-B7FA-4F939D30F328}"/>
              </a:ext>
            </a:extLst>
          </p:cNvPr>
          <p:cNvSpPr/>
          <p:nvPr/>
        </p:nvSpPr>
        <p:spPr>
          <a:xfrm>
            <a:off x="4157609" y="6552763"/>
            <a:ext cx="32506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https://</a:t>
            </a:r>
            <a:r>
              <a:rPr lang="en-US" sz="800" dirty="0" err="1"/>
              <a:t>en.wikipedia.org</a:t>
            </a:r>
            <a:r>
              <a:rPr lang="en-US" sz="800" dirty="0"/>
              <a:t>/wiki/</a:t>
            </a:r>
            <a:r>
              <a:rPr lang="en-US" sz="800" dirty="0" err="1"/>
              <a:t>Block_cipher_mode_of_operation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28110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Electronic Codebook (ECB) Mode: pros &amp; cons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4494088" cy="477038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ECB mode works well with random strings (e.g., keys and initialization vectors) and strings that fit in one block</a:t>
            </a:r>
          </a:p>
          <a:p>
            <a:r>
              <a:rPr lang="en-GB" dirty="0"/>
              <a:t>Documents and images are not suitable for ECB encryption since patters in the plaintext are repeated in the ciphertext</a:t>
            </a:r>
          </a:p>
          <a:p>
            <a:r>
              <a:rPr lang="en-GB" dirty="0"/>
              <a:t>Example of image encrypted in ECB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E79447-4649-4940-A6EF-FC6E91F22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96356"/>
            <a:ext cx="48641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4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Cipher–block Chaining (CBC) Mode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422276" cy="2777199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CBC mode avoids the revelation of patterns in a sequence of blocks</a:t>
                </a:r>
              </a:p>
              <a:p>
                <a:r>
                  <a:rPr lang="en-GB" dirty="0"/>
                  <a:t>In this mode, the first plaintext block, </a:t>
                </a:r>
                <a:r>
                  <a:rPr lang="en-GB" i="1" dirty="0"/>
                  <a:t>B</a:t>
                </a:r>
                <a:r>
                  <a:rPr lang="en-GB" baseline="-25000" dirty="0"/>
                  <a:t>1</a:t>
                </a:r>
                <a:r>
                  <a:rPr lang="en-GB" dirty="0"/>
                  <a:t>, is XORed with an </a:t>
                </a:r>
                <a:r>
                  <a:rPr lang="en-GB" b="1" i="1" dirty="0"/>
                  <a:t>initialization vector</a:t>
                </a:r>
                <a:r>
                  <a:rPr lang="en-GB" dirty="0"/>
                  <a:t>, </a:t>
                </a:r>
                <a:r>
                  <a:rPr lang="en-GB" i="1" dirty="0"/>
                  <a:t>C</a:t>
                </a:r>
                <a:r>
                  <a:rPr lang="en-GB" baseline="-25000" dirty="0"/>
                  <a:t>0</a:t>
                </a:r>
                <a:r>
                  <a:rPr lang="en-GB" dirty="0"/>
                  <a:t>, prior to being encrypted</a:t>
                </a:r>
              </a:p>
              <a:p>
                <a:r>
                  <a:rPr lang="en-GB" dirty="0"/>
                  <a:t>Each subsequent plaintext block is XORed with the previous ciphertext block prior to being encrypted</a:t>
                </a:r>
              </a:p>
              <a:p>
                <a:r>
                  <a:rPr lang="en-GB" dirty="0"/>
                  <a:t>That is, setting </a:t>
                </a:r>
                <a:r>
                  <a:rPr lang="en-GB" i="1" dirty="0"/>
                  <a:t>C</a:t>
                </a:r>
                <a:r>
                  <a:rPr lang="en-GB" baseline="-25000" dirty="0"/>
                  <a:t>0</a:t>
                </a:r>
                <a:r>
                  <a:rPr lang="en-GB" dirty="0"/>
                  <a:t> to the initialization vector,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nary>
                    <m:r>
                      <a:rPr lang="en-GB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 </a:t>
                </a:r>
              </a:p>
              <a:p>
                <a:r>
                  <a:rPr lang="en-GB" dirty="0"/>
                  <a:t>Decryption is done in the reverse manner: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422276" cy="2777199"/>
              </a:xfrm>
              <a:blipFill>
                <a:blip r:embed="rId2"/>
                <a:stretch>
                  <a:fillRect l="-852" t="-5963" b="-206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B170E0AD-8A07-A244-B7FA-4F939D30F328}"/>
              </a:ext>
            </a:extLst>
          </p:cNvPr>
          <p:cNvSpPr/>
          <p:nvPr/>
        </p:nvSpPr>
        <p:spPr>
          <a:xfrm>
            <a:off x="4157609" y="6552763"/>
            <a:ext cx="32506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https://</a:t>
            </a:r>
            <a:r>
              <a:rPr lang="en-US" sz="800" dirty="0" err="1"/>
              <a:t>en.wikipedia.org</a:t>
            </a:r>
            <a:r>
              <a:rPr lang="en-US" sz="800" dirty="0"/>
              <a:t>/wiki/</a:t>
            </a:r>
            <a:r>
              <a:rPr lang="en-US" sz="800" dirty="0" err="1"/>
              <a:t>Block_cipher_mode_of_operation</a:t>
            </a:r>
            <a:endParaRPr lang="en-US" sz="8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E1FA47E-230F-7341-9A7C-AE2897CD1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53923" y="4381351"/>
            <a:ext cx="5715000" cy="22987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71FD4A9-B344-1247-84FE-A44D2F5E93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992" y="4353443"/>
            <a:ext cx="57150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25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CBC Mode: pros &amp; cons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770386"/>
          </a:xfrm>
        </p:spPr>
        <p:txBody>
          <a:bodyPr>
            <a:normAutofit/>
          </a:bodyPr>
          <a:lstStyle/>
          <a:p>
            <a:r>
              <a:rPr lang="en-GB" dirty="0"/>
              <a:t>Strengths:</a:t>
            </a:r>
          </a:p>
          <a:p>
            <a:pPr lvl="1"/>
            <a:r>
              <a:rPr lang="en-GB" dirty="0"/>
              <a:t>Doesn’t show patterns in the plaintext</a:t>
            </a:r>
          </a:p>
          <a:p>
            <a:pPr lvl="1"/>
            <a:r>
              <a:rPr lang="en-GB" dirty="0"/>
              <a:t>Is the most common mode</a:t>
            </a:r>
          </a:p>
          <a:p>
            <a:pPr lvl="1"/>
            <a:r>
              <a:rPr lang="en-GB" dirty="0"/>
              <a:t>Is fast and relatively simple</a:t>
            </a:r>
          </a:p>
          <a:p>
            <a:r>
              <a:rPr lang="en-GB" dirty="0"/>
              <a:t>Weaknesses:</a:t>
            </a:r>
          </a:p>
          <a:p>
            <a:pPr lvl="1"/>
            <a:r>
              <a:rPr lang="en-GB" dirty="0"/>
              <a:t>CBC requires the reliable transmission of all the blocks sequentially</a:t>
            </a:r>
          </a:p>
          <a:p>
            <a:pPr lvl="1"/>
            <a:r>
              <a:rPr lang="en-GB" dirty="0"/>
              <a:t>CBC is not suitable for applications that allow packet losses (e.g., music and video streaming)</a:t>
            </a:r>
          </a:p>
        </p:txBody>
      </p:sp>
    </p:spTree>
    <p:extLst>
      <p:ext uri="{BB962C8B-B14F-4D97-AF65-F5344CB8AC3E}">
        <p14:creationId xmlns:p14="http://schemas.microsoft.com/office/powerpoint/2010/main" val="2676065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Cipher Feedback (CFB) Mode 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422276" cy="245870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CFB is similar to that of the CBC mode</a:t>
                </a:r>
              </a:p>
              <a:p>
                <a:r>
                  <a:rPr lang="en-GB" dirty="0"/>
                  <a:t>Like the CBC, the encryption for block </a:t>
                </a:r>
                <a:r>
                  <a:rPr lang="en-GB" i="1" dirty="0"/>
                  <a:t>B</a:t>
                </a:r>
                <a:r>
                  <a:rPr lang="en-GB" i="1" baseline="-25000" dirty="0"/>
                  <a:t>i</a:t>
                </a:r>
                <a:r>
                  <a:rPr lang="en-GB" i="1" dirty="0"/>
                  <a:t> </a:t>
                </a:r>
                <a:r>
                  <a:rPr lang="en-GB" dirty="0"/>
                  <a:t>involves the encryption, </a:t>
                </a:r>
                <a:r>
                  <a:rPr lang="en-GB" i="1" dirty="0"/>
                  <a:t>C</a:t>
                </a:r>
                <a:r>
                  <a:rPr lang="en-GB" i="1" baseline="-25000" dirty="0"/>
                  <a:t>i</a:t>
                </a:r>
                <a:r>
                  <a:rPr lang="en-GB" baseline="-25000" dirty="0"/>
                  <a:t>−1</a:t>
                </a:r>
                <a:r>
                  <a:rPr lang="en-GB" dirty="0"/>
                  <a:t>, of the previous block</a:t>
                </a:r>
              </a:p>
              <a:p>
                <a:r>
                  <a:rPr lang="en-GB" dirty="0"/>
                  <a:t>The encryption begins with an initialization vector, </a:t>
                </a:r>
                <a:r>
                  <a:rPr lang="en-GB" i="1" dirty="0"/>
                  <a:t>C</a:t>
                </a:r>
                <a:r>
                  <a:rPr lang="en-GB" baseline="-25000" dirty="0"/>
                  <a:t>0</a:t>
                </a:r>
              </a:p>
              <a:p>
                <a:r>
                  <a:rPr lang="en-GB" dirty="0"/>
                  <a:t>It computes the encryption of the </a:t>
                </a:r>
                <a:r>
                  <a:rPr lang="en-GB" i="1" dirty="0" err="1"/>
                  <a:t>i</a:t>
                </a:r>
                <a:r>
                  <a:rPr lang="en-GB" baseline="30000" dirty="0" err="1"/>
                  <a:t>th</a:t>
                </a:r>
                <a:r>
                  <a:rPr lang="en-GB" dirty="0"/>
                  <a:t> block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  <a:p>
                <a:r>
                  <a:rPr lang="en-GB" dirty="0"/>
                  <a:t>Decryption: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422276" cy="2458701"/>
              </a:xfrm>
              <a:blipFill>
                <a:blip r:embed="rId2"/>
                <a:stretch>
                  <a:fillRect l="-852" t="-6736" b="-253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B170E0AD-8A07-A244-B7FA-4F939D30F328}"/>
              </a:ext>
            </a:extLst>
          </p:cNvPr>
          <p:cNvSpPr/>
          <p:nvPr/>
        </p:nvSpPr>
        <p:spPr>
          <a:xfrm>
            <a:off x="4157609" y="6552763"/>
            <a:ext cx="32506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https://</a:t>
            </a:r>
            <a:r>
              <a:rPr lang="en-US" sz="800" dirty="0" err="1"/>
              <a:t>en.wikipedia.org</a:t>
            </a:r>
            <a:r>
              <a:rPr lang="en-US" sz="800" dirty="0"/>
              <a:t>/wiki/</a:t>
            </a:r>
            <a:r>
              <a:rPr lang="en-US" sz="800" dirty="0" err="1"/>
              <a:t>Block_cipher_mode_of_operation</a:t>
            </a:r>
            <a:endParaRPr lang="en-US" sz="8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15E372E-EDF5-5C4A-91A1-3EC51C4B69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1945" y="3996278"/>
            <a:ext cx="5715000" cy="22987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9CCFCB2-39E5-4144-A5B0-C88E9AAA2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3785" y="3996278"/>
            <a:ext cx="57150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036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Output Feedback (OFB) Mode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3"/>
                <a:ext cx="10422276" cy="2458701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GB" dirty="0"/>
                  <a:t>In OFB, a sequence of blocks is encrypted much as in the one-time pad, but with a sequence of blocks that are generated with the block cipher</a:t>
                </a:r>
              </a:p>
              <a:p>
                <a:r>
                  <a:rPr lang="en-GB" dirty="0"/>
                  <a:t>The encryption algorithm begins with an initialization vector, </a:t>
                </a:r>
                <a:r>
                  <a:rPr lang="en-GB" i="1" dirty="0"/>
                  <a:t>V</a:t>
                </a:r>
                <a:r>
                  <a:rPr lang="en-GB" baseline="-25000" dirty="0"/>
                  <a:t>0</a:t>
                </a:r>
                <a:r>
                  <a:rPr lang="en-GB" dirty="0"/>
                  <a:t>. It then generates a sequence of vectors,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endParaRPr lang="en-GB" dirty="0"/>
              </a:p>
              <a:p>
                <a:r>
                  <a:rPr lang="en-GB" dirty="0"/>
                  <a:t>Given this sequence of pad vectors, we perform block encryptions as follows: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  <a:p>
                <a:r>
                  <a:rPr lang="en-GB" dirty="0"/>
                  <a:t>Likewise, we perform block decryptions as follows: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⨁"/>
                        <m:subHide m:val="on"/>
                        <m:supHide m:val="on"/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GB" dirty="0"/>
              </a:p>
              <a:p>
                <a:r>
                  <a:rPr lang="en-GB" dirty="0"/>
                  <a:t>This mode of operation can tolerate block losses, and it can be performed in parallel, both for encryption and decryption, provided the sequence of pad vectors has already been computed </a:t>
                </a:r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3"/>
                <a:ext cx="10422276" cy="2458701"/>
              </a:xfrm>
              <a:blipFill>
                <a:blip r:embed="rId2"/>
                <a:stretch>
                  <a:fillRect l="-487" t="-5181" r="-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B170E0AD-8A07-A244-B7FA-4F939D30F328}"/>
              </a:ext>
            </a:extLst>
          </p:cNvPr>
          <p:cNvSpPr/>
          <p:nvPr/>
        </p:nvSpPr>
        <p:spPr>
          <a:xfrm>
            <a:off x="4157609" y="6552763"/>
            <a:ext cx="32506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https://</a:t>
            </a:r>
            <a:r>
              <a:rPr lang="en-US" sz="800" dirty="0" err="1"/>
              <a:t>en.wikipedia.org</a:t>
            </a:r>
            <a:r>
              <a:rPr lang="en-US" sz="800" dirty="0"/>
              <a:t>/wiki/</a:t>
            </a:r>
            <a:r>
              <a:rPr lang="en-US" sz="800" dirty="0" err="1"/>
              <a:t>Block_cipher_mode_of_operation</a:t>
            </a:r>
            <a:endParaRPr lang="en-US" sz="8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1A5541E-B226-8F49-91A9-A6D543DD2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2941" y="4180369"/>
            <a:ext cx="5715000" cy="22987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DBC64F0C-D3FE-7747-8081-7B1630A094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1736" y="4284324"/>
            <a:ext cx="57150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2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 primitives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9571" cy="4749836"/>
          </a:xfrm>
        </p:spPr>
        <p:txBody>
          <a:bodyPr>
            <a:normAutofit/>
          </a:bodyPr>
          <a:lstStyle/>
          <a:p>
            <a:r>
              <a:rPr lang="en-GB" dirty="0"/>
              <a:t>Alice wants to send a message (plaintext P) to Bob</a:t>
            </a:r>
          </a:p>
          <a:p>
            <a:r>
              <a:rPr lang="en-GB" dirty="0"/>
              <a:t>The communication channel is insecure and can be eavesdropped by an attacker Eve</a:t>
            </a:r>
          </a:p>
          <a:p>
            <a:r>
              <a:rPr lang="en-GB" dirty="0"/>
              <a:t>The goal is to allow secure exchanges of messages between Alice and Bob in an insecure channel</a:t>
            </a:r>
          </a:p>
          <a:p>
            <a:pPr lvl="1"/>
            <a:r>
              <a:rPr lang="en-GB" dirty="0"/>
              <a:t>Crypto to the rescue!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BF44B-0E9C-0D4B-A7A8-BD5E03E5A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997" y="2031571"/>
            <a:ext cx="5635803" cy="371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73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40071C-41AF-0740-A700-67CDAFD9A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232" y="1074615"/>
            <a:ext cx="4187536" cy="470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40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 primitives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688191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Notation</a:t>
                </a:r>
              </a:p>
              <a:p>
                <a:pPr lvl="1"/>
                <a:r>
                  <a:rPr lang="en-GB" dirty="0"/>
                  <a:t>Secret key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Encryption function </a:t>
                </a:r>
                <a:r>
                  <a:rPr lang="en-GB" i="1" dirty="0"/>
                  <a:t>E</a:t>
                </a:r>
                <a:r>
                  <a:rPr lang="en-GB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, here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dirty="0"/>
                  <a:t> is the cipher text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GB" dirty="0"/>
                  <a:t> is the plain text</a:t>
                </a:r>
              </a:p>
              <a:p>
                <a:pPr lvl="1"/>
                <a:r>
                  <a:rPr lang="en-GB" dirty="0"/>
                  <a:t>Decryption function </a:t>
                </a:r>
                <a:r>
                  <a:rPr lang="en-GB" i="1" dirty="0"/>
                  <a:t>D</a:t>
                </a:r>
                <a:r>
                  <a:rPr lang="en-GB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Plaintext length typically the same as ciphertext length</a:t>
                </a:r>
              </a:p>
              <a:p>
                <a:r>
                  <a:rPr lang="en-GB" dirty="0"/>
                  <a:t>Efficiency</a:t>
                </a:r>
              </a:p>
              <a:p>
                <a:pPr lvl="1"/>
                <a:r>
                  <a:rPr lang="en-GB" dirty="0"/>
                  <a:t>functions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GB" dirty="0"/>
                  <a:t> should have efficient algorithms</a:t>
                </a:r>
              </a:p>
              <a:p>
                <a:r>
                  <a:rPr lang="en-GB" dirty="0"/>
                  <a:t>Consistency</a:t>
                </a:r>
              </a:p>
              <a:p>
                <a:pPr lvl="1"/>
                <a:r>
                  <a:rPr lang="en-GB" dirty="0"/>
                  <a:t>Decrypting the ciphertext yields the plaintext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))=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8F4B5E-BDE4-B248-88DA-5C8C31ABAE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688191"/>
              </a:xfrm>
              <a:blipFill>
                <a:blip r:embed="rId2"/>
                <a:stretch>
                  <a:fillRect l="-965" t="-2439" r="-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5014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934"/>
            <a:ext cx="10515600" cy="1325563"/>
          </a:xfrm>
        </p:spPr>
        <p:txBody>
          <a:bodyPr/>
          <a:lstStyle/>
          <a:p>
            <a:r>
              <a:rPr lang="en-US" dirty="0"/>
              <a:t>Cryptosystem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6986"/>
            <a:ext cx="10515600" cy="5643684"/>
          </a:xfrm>
        </p:spPr>
        <p:txBody>
          <a:bodyPr>
            <a:noAutofit/>
          </a:bodyPr>
          <a:lstStyle/>
          <a:p>
            <a:r>
              <a:rPr lang="en-GB" sz="2600" dirty="0"/>
              <a:t>The science of attacking cryptosystems is known as </a:t>
            </a:r>
            <a:r>
              <a:rPr lang="en-GB" sz="2600" b="1" i="1" dirty="0"/>
              <a:t>cryptanalysis </a:t>
            </a:r>
            <a:r>
              <a:rPr lang="en-GB" sz="2600" dirty="0"/>
              <a:t>and its practitioners are called </a:t>
            </a:r>
            <a:r>
              <a:rPr lang="en-GB" sz="2600" b="1" i="1" dirty="0"/>
              <a:t>cryptanalysts</a:t>
            </a:r>
          </a:p>
          <a:p>
            <a:r>
              <a:rPr lang="en-GB" sz="2600" dirty="0"/>
              <a:t>In performing cryptanalysis, we assume that the cryptanalyst knows the algorithms for encryption and decryption</a:t>
            </a:r>
          </a:p>
          <a:p>
            <a:pPr lvl="1"/>
            <a:r>
              <a:rPr lang="en-GB" dirty="0"/>
              <a:t>only the keys used are secret</a:t>
            </a:r>
          </a:p>
          <a:p>
            <a:r>
              <a:rPr lang="en-GB" sz="2600" dirty="0"/>
              <a:t>This assumption follows the open design principle</a:t>
            </a:r>
          </a:p>
          <a:p>
            <a:r>
              <a:rPr lang="en-GB" sz="2600" dirty="0"/>
              <a:t>The concept of achieving </a:t>
            </a:r>
            <a:r>
              <a:rPr lang="en-GB" sz="2600" b="1" i="1" dirty="0"/>
              <a:t>security by obscurity </a:t>
            </a:r>
            <a:r>
              <a:rPr lang="en-GB" sz="2600" dirty="0"/>
              <a:t>(e.g. a cryptanalyst does not know anything about algorithms)</a:t>
            </a:r>
            <a:r>
              <a:rPr lang="en-GB" sz="2600" b="1" i="1" dirty="0"/>
              <a:t> </a:t>
            </a:r>
            <a:r>
              <a:rPr lang="en-GB" sz="2600" dirty="0"/>
              <a:t>is likely to fail</a:t>
            </a:r>
          </a:p>
          <a:p>
            <a:r>
              <a:rPr lang="en-GB" sz="2600" dirty="0"/>
              <a:t>This because such information might leak in different ways:</a:t>
            </a:r>
          </a:p>
          <a:p>
            <a:pPr lvl="1"/>
            <a:r>
              <a:rPr lang="en-GB" dirty="0"/>
              <a:t>internal company documents could be published or stolen,</a:t>
            </a:r>
          </a:p>
          <a:p>
            <a:pPr lvl="1"/>
            <a:r>
              <a:rPr lang="en-GB" dirty="0"/>
              <a:t>a programmer who coded an encryption algorithm could be bribed or could voluntarily disclose the algorithm, or </a:t>
            </a:r>
          </a:p>
          <a:p>
            <a:pPr lvl="1"/>
            <a:r>
              <a:rPr lang="en-GB" dirty="0"/>
              <a:t>the software or hardware that implements an encryption algorithm could be reverse engineered </a:t>
            </a:r>
          </a:p>
        </p:txBody>
      </p:sp>
    </p:spTree>
    <p:extLst>
      <p:ext uri="{BB962C8B-B14F-4D97-AF65-F5344CB8AC3E}">
        <p14:creationId xmlns:p14="http://schemas.microsoft.com/office/powerpoint/2010/main" val="3916139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Cryptosystem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29063" cy="4873126"/>
          </a:xfrm>
        </p:spPr>
        <p:txBody>
          <a:bodyPr>
            <a:normAutofit lnSpcReduction="10000"/>
          </a:bodyPr>
          <a:lstStyle/>
          <a:p>
            <a:r>
              <a:rPr lang="en-GB" b="1" i="1" dirty="0"/>
              <a:t>Ciphertext-only attack</a:t>
            </a:r>
          </a:p>
          <a:p>
            <a:pPr lvl="1"/>
            <a:r>
              <a:rPr lang="en-GB" dirty="0"/>
              <a:t>In this attack, the cryptanalyst has access to the ciphertext of one or more messages, all of which were encrypted using the same key, </a:t>
            </a:r>
            <a:r>
              <a:rPr lang="en-GB" i="1" dirty="0"/>
              <a:t>K</a:t>
            </a:r>
            <a:endParaRPr lang="en-GB" dirty="0"/>
          </a:p>
          <a:p>
            <a:pPr lvl="1"/>
            <a:r>
              <a:rPr lang="en-GB" dirty="0"/>
              <a:t>His or her goal is to determine the plaintext for one or more of these ciphertexts or, better yet, to discover </a:t>
            </a:r>
            <a:r>
              <a:rPr lang="en-GB" i="1" dirty="0"/>
              <a:t>K</a:t>
            </a:r>
            <a:endParaRPr lang="en-GB" dirty="0"/>
          </a:p>
          <a:p>
            <a:r>
              <a:rPr lang="en-GB" b="1" i="1" dirty="0"/>
              <a:t>Known-plaintext attack</a:t>
            </a:r>
          </a:p>
          <a:p>
            <a:pPr lvl="1"/>
            <a:r>
              <a:rPr lang="en-GB" dirty="0"/>
              <a:t>In this attack, the cryptanalyst has access to one or more plaintext-ciphertext pairs, such that each plaintext was encrypted using the same key, </a:t>
            </a:r>
            <a:r>
              <a:rPr lang="en-GB" i="1" dirty="0"/>
              <a:t>K</a:t>
            </a:r>
            <a:endParaRPr lang="en-GB" dirty="0"/>
          </a:p>
          <a:p>
            <a:pPr lvl="1"/>
            <a:r>
              <a:rPr lang="en-GB" dirty="0"/>
              <a:t>His or her goal in this case is to determine the key, </a:t>
            </a:r>
            <a:r>
              <a:rPr lang="en-GB" i="1" dirty="0"/>
              <a:t>K</a:t>
            </a:r>
            <a:r>
              <a:rPr lang="en-GB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9D1445-8F62-3748-A19A-DCD1A4CD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777" y="2847904"/>
            <a:ext cx="4043402" cy="28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67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Cryptosystem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29063" cy="4873126"/>
          </a:xfrm>
        </p:spPr>
        <p:txBody>
          <a:bodyPr>
            <a:normAutofit/>
          </a:bodyPr>
          <a:lstStyle/>
          <a:p>
            <a:r>
              <a:rPr lang="en-GB" b="1" i="1" dirty="0"/>
              <a:t> Chosen-plaintext attack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In this attack, the cryptanalyst can chose one or more plaintext messages and get the ciphertext that is associated with each one, based on the use of same key, </a:t>
            </a:r>
            <a:r>
              <a:rPr lang="en-GB" i="1" dirty="0"/>
              <a:t>K</a:t>
            </a:r>
            <a:r>
              <a:rPr lang="en-GB" dirty="0"/>
              <a:t> </a:t>
            </a:r>
          </a:p>
          <a:p>
            <a:pPr lvl="2"/>
            <a:r>
              <a:rPr lang="en-GB" sz="2200" dirty="0"/>
              <a:t>In the </a:t>
            </a:r>
            <a:r>
              <a:rPr lang="en-GB" sz="2200" b="1" i="1" dirty="0"/>
              <a:t>offline chosen-plaintext attack</a:t>
            </a:r>
            <a:r>
              <a:rPr lang="en-GB" sz="2200" dirty="0"/>
              <a:t>, the cryptanalyst must choose all the plaintexts in advance</a:t>
            </a:r>
          </a:p>
          <a:p>
            <a:pPr lvl="2"/>
            <a:r>
              <a:rPr lang="en-GB" sz="2200" dirty="0"/>
              <a:t>In the </a:t>
            </a:r>
            <a:r>
              <a:rPr lang="en-GB" sz="2200" b="1" i="1" dirty="0"/>
              <a:t>adaptive chosen-plaintext attack</a:t>
            </a:r>
            <a:r>
              <a:rPr lang="en-GB" sz="2200" dirty="0"/>
              <a:t>, the cryptanalyst can choose plaintexts in an iterative fashion, where each plaintext choice can be based on information he gained from previous plaintext encryptions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BC1C5-DFDD-E54F-9AE9-722D21589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263" y="2547492"/>
            <a:ext cx="4212746" cy="294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6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Cryptosystem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29063" cy="4873126"/>
          </a:xfrm>
        </p:spPr>
        <p:txBody>
          <a:bodyPr>
            <a:normAutofit/>
          </a:bodyPr>
          <a:lstStyle/>
          <a:p>
            <a:r>
              <a:rPr lang="en-GB" b="1" i="1" dirty="0"/>
              <a:t>Chosen-ciphertext attack</a:t>
            </a:r>
          </a:p>
          <a:p>
            <a:pPr lvl="1"/>
            <a:r>
              <a:rPr lang="en-GB" dirty="0"/>
              <a:t>In this attack, the cryptanalyst can choose one or more ciphertext messages and get the plaintext that is associated with each one, based on the use of same key, </a:t>
            </a:r>
            <a:r>
              <a:rPr lang="en-GB" i="1" dirty="0"/>
              <a:t>K</a:t>
            </a:r>
            <a:endParaRPr lang="en-GB" dirty="0"/>
          </a:p>
          <a:p>
            <a:pPr lvl="1"/>
            <a:r>
              <a:rPr lang="en-GB" dirty="0"/>
              <a:t>As with the chosen-plaintext attack, this attack also has both offline and adaptive versions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BC1C5-DFDD-E54F-9AE9-722D21589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263" y="2547492"/>
            <a:ext cx="4212746" cy="294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56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4FEE-34C3-024B-BA88-33E8D644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cipher: Substitution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4B5E-BDE4-B248-88DA-5C8C31ABA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Each letter is uniquely replaced by another</a:t>
            </a:r>
          </a:p>
          <a:p>
            <a:r>
              <a:rPr lang="en-GB" dirty="0"/>
              <a:t>Caesar cipher is an example of a substitution cipher utilised by Julius Caesar:</a:t>
            </a:r>
          </a:p>
          <a:p>
            <a:pPr lvl="1"/>
            <a:r>
              <a:rPr lang="en-GB" dirty="0"/>
              <a:t>Here, each letter in the plaintext is shifted three letters on right </a:t>
            </a:r>
          </a:p>
          <a:p>
            <a:pPr lvl="1"/>
            <a:r>
              <a:rPr lang="en-GB" dirty="0"/>
              <a:t>When it reaches the end, it is wrapped back at the beginning</a:t>
            </a:r>
          </a:p>
          <a:p>
            <a:pPr lvl="1"/>
            <a:r>
              <a:rPr lang="en-GB" dirty="0"/>
              <a:t>The decryption would require a three left shift</a:t>
            </a:r>
          </a:p>
          <a:p>
            <a:r>
              <a:rPr lang="en-GB" dirty="0"/>
              <a:t>An example of a Caesar shift is given below: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42DA08-2522-5D46-A6B6-F25D8DDB7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00" y="4924816"/>
            <a:ext cx="61214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8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14738</TotalTime>
  <Words>2216</Words>
  <Application>Microsoft Macintosh PowerPoint</Application>
  <PresentationFormat>Widescreen</PresentationFormat>
  <Paragraphs>177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URWPalladioL</vt:lpstr>
      <vt:lpstr>Office Theme</vt:lpstr>
      <vt:lpstr>CSE 477: Introduction to Computer Security</vt:lpstr>
      <vt:lpstr>Outline</vt:lpstr>
      <vt:lpstr>Crypto primitives</vt:lpstr>
      <vt:lpstr>Crypto primitives</vt:lpstr>
      <vt:lpstr>Cryptosystem attacks</vt:lpstr>
      <vt:lpstr>Cryptosystem attacks</vt:lpstr>
      <vt:lpstr>Cryptosystem attacks</vt:lpstr>
      <vt:lpstr>Cryptosystem attacks</vt:lpstr>
      <vt:lpstr>Classic cipher: Substitution cipher</vt:lpstr>
      <vt:lpstr>Classic cipher: Substitution cipher</vt:lpstr>
      <vt:lpstr>Substitution cipher attack</vt:lpstr>
      <vt:lpstr>Substitution cipher attack</vt:lpstr>
      <vt:lpstr>Polygraphic substitution cipher </vt:lpstr>
      <vt:lpstr>Polygraphic substitution cipher </vt:lpstr>
      <vt:lpstr>Polygraphic substitution cipher </vt:lpstr>
      <vt:lpstr>Classic cipher: Vigenère cipher</vt:lpstr>
      <vt:lpstr>Vigenère cipher</vt:lpstr>
      <vt:lpstr>One-Time Pads</vt:lpstr>
      <vt:lpstr>One-Time Pads</vt:lpstr>
      <vt:lpstr>Classic cipher – Hill cipher</vt:lpstr>
      <vt:lpstr>Block cipher</vt:lpstr>
      <vt:lpstr>Padding</vt:lpstr>
      <vt:lpstr>Modes of operation</vt:lpstr>
      <vt:lpstr>Electronic Codebook (ECB) Mode </vt:lpstr>
      <vt:lpstr>Electronic Codebook (ECB) Mode: pros &amp; cons </vt:lpstr>
      <vt:lpstr>Cipher–block Chaining (CBC) Mode </vt:lpstr>
      <vt:lpstr>CBC Mode: pros &amp; cons </vt:lpstr>
      <vt:lpstr>Cipher Feedback (CFB) Mode  </vt:lpstr>
      <vt:lpstr>Output Feedback (OFB) Mode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Ferdous, Md Sadek</dc:creator>
  <cp:lastModifiedBy>Ferdous, Md Sadek</cp:lastModifiedBy>
  <cp:revision>158</cp:revision>
  <cp:lastPrinted>2018-04-04T08:22:29Z</cp:lastPrinted>
  <dcterms:created xsi:type="dcterms:W3CDTF">2018-03-28T08:20:04Z</dcterms:created>
  <dcterms:modified xsi:type="dcterms:W3CDTF">2020-03-08T18:19:07Z</dcterms:modified>
</cp:coreProperties>
</file>

<file path=docProps/thumbnail.jpeg>
</file>